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2"/>
  </p:notesMasterIdLst>
  <p:handoutMasterIdLst>
    <p:handoutMasterId r:id="rId23"/>
  </p:handoutMasterIdLst>
  <p:sldIdLst>
    <p:sldId id="256" r:id="rId5"/>
    <p:sldId id="711" r:id="rId6"/>
    <p:sldId id="712" r:id="rId7"/>
    <p:sldId id="715" r:id="rId8"/>
    <p:sldId id="716" r:id="rId9"/>
    <p:sldId id="767" r:id="rId10"/>
    <p:sldId id="776" r:id="rId11"/>
    <p:sldId id="782" r:id="rId12"/>
    <p:sldId id="778" r:id="rId13"/>
    <p:sldId id="775" r:id="rId14"/>
    <p:sldId id="779" r:id="rId15"/>
    <p:sldId id="780" r:id="rId16"/>
    <p:sldId id="781" r:id="rId17"/>
    <p:sldId id="777" r:id="rId18"/>
    <p:sldId id="783" r:id="rId19"/>
    <p:sldId id="784" r:id="rId20"/>
    <p:sldId id="774" r:id="rId21"/>
  </p:sldIdLst>
  <p:sldSz cx="9144000" cy="6858000" type="screen4x3"/>
  <p:notesSz cx="9928225" cy="6797675"/>
  <p:custDataLst>
    <p:tags r:id="rId2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E0000"/>
    <a:srgbClr val="FDCFD2"/>
    <a:srgbClr val="FF8B8B"/>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94646" autoAdjust="0"/>
  </p:normalViewPr>
  <p:slideViewPr>
    <p:cSldViewPr>
      <p:cViewPr varScale="1">
        <p:scale>
          <a:sx n="74" d="100"/>
          <a:sy n="74" d="100"/>
        </p:scale>
        <p:origin x="1458"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25/07/2017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7/25/2017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5822162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3621327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6331031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8634608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43412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7221586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7313707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049205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33966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0990930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7983602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17.xml"/><Relationship Id="rId1" Type="http://schemas.openxmlformats.org/officeDocument/2006/relationships/slideMaster" Target="../slideMasters/slideMaster1.xml"/><Relationship Id="rId5" Type="http://schemas.openxmlformats.org/officeDocument/2006/relationships/slide" Target="../slides/slide15.xml"/><Relationship Id="rId4" Type="http://schemas.openxmlformats.org/officeDocument/2006/relationships/slide" Target="../slides/slide1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092280" y="620688"/>
            <a:ext cx="100811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Assessment</a:t>
            </a:r>
            <a:endParaRPr lang="en-GB" sz="1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277034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P5 – Factors</a:t>
            </a:r>
            <a:r>
              <a:rPr lang="en-GB" sz="1000" b="1" baseline="0" dirty="0" smtClean="0">
                <a:latin typeface="Arial" panose="020B0604020202020204" pitchFamily="34" charset="0"/>
                <a:cs typeface="Arial" panose="020B0604020202020204" pitchFamily="34" charset="0"/>
              </a:rPr>
              <a:t> Influencing Marketing Strategy</a:t>
            </a:r>
            <a:endParaRPr lang="en-GB" sz="1000" b="1" dirty="0">
              <a:latin typeface="Arial" panose="020B0604020202020204" pitchFamily="34" charset="0"/>
              <a:cs typeface="Arial" panose="020B0604020202020204" pitchFamily="34" charset="0"/>
            </a:endParaRPr>
          </a:p>
        </p:txBody>
      </p:sp>
      <p:sp>
        <p:nvSpPr>
          <p:cNvPr id="10" name="Round Same Side Corner Rectangle 9">
            <a:hlinkClick r:id="rId4" action="ppaction://hlinksldjump"/>
          </p:cNvPr>
          <p:cNvSpPr/>
          <p:nvPr userDrawn="1"/>
        </p:nvSpPr>
        <p:spPr>
          <a:xfrm>
            <a:off x="3059832" y="620688"/>
            <a:ext cx="2236554" cy="357190"/>
          </a:xfrm>
          <a:prstGeom prst="round2SameRect">
            <a:avLst/>
          </a:prstGeom>
          <a:gradFill>
            <a:gsLst>
              <a:gs pos="0">
                <a:srgbClr val="C00000"/>
              </a:gs>
              <a:gs pos="50000">
                <a:srgbClr val="FF0000"/>
              </a:gs>
              <a:gs pos="70000">
                <a:srgbClr val="FF0000"/>
              </a:gs>
              <a:gs pos="100000">
                <a:srgbClr val="FF8B8B"/>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lvl="0" algn="ctr"/>
            <a:r>
              <a:rPr lang="en-GB" sz="1000" b="1" dirty="0" smtClean="0">
                <a:latin typeface="Arial" panose="020B0604020202020204" pitchFamily="34" charset="0"/>
                <a:cs typeface="Arial" panose="020B0604020202020204" pitchFamily="34" charset="0"/>
              </a:rPr>
              <a:t>M3 – Impact</a:t>
            </a:r>
            <a:r>
              <a:rPr lang="en-GB" sz="1000" b="1" baseline="0" dirty="0" smtClean="0">
                <a:latin typeface="Arial" panose="020B0604020202020204" pitchFamily="34" charset="0"/>
                <a:cs typeface="Arial" panose="020B0604020202020204" pitchFamily="34" charset="0"/>
              </a:rPr>
              <a:t> of Unforeseen Events</a:t>
            </a:r>
            <a:endParaRPr lang="en-GB" sz="1000" b="1" dirty="0">
              <a:latin typeface="Arial" panose="020B0604020202020204" pitchFamily="34" charset="0"/>
              <a:cs typeface="Arial" panose="020B0604020202020204" pitchFamily="34" charset="0"/>
            </a:endParaRPr>
          </a:p>
        </p:txBody>
      </p:sp>
      <p:sp>
        <p:nvSpPr>
          <p:cNvPr id="9" name="Round Same Side Corner Rectangle 8">
            <a:hlinkClick r:id="rId5" action="ppaction://hlinksldjump"/>
          </p:cNvPr>
          <p:cNvSpPr/>
          <p:nvPr userDrawn="1"/>
        </p:nvSpPr>
        <p:spPr>
          <a:xfrm>
            <a:off x="5364088" y="620688"/>
            <a:ext cx="1656184"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lvl="0" algn="ctr"/>
            <a:r>
              <a:rPr lang="en-GB" sz="1000" b="1" dirty="0" smtClean="0">
                <a:latin typeface="Arial" panose="020B0604020202020204" pitchFamily="34" charset="0"/>
                <a:cs typeface="Arial" panose="020B0604020202020204" pitchFamily="34" charset="0"/>
              </a:rPr>
              <a:t>D2 – Reaction to Change</a:t>
            </a:r>
            <a:endParaRPr lang="en-GB" sz="1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hyperlink" Target="http://www.telegraph.co.uk/finance/2900572/Burberry-brand-tarnished-by-chavs.html" TargetMode="External"/><Relationship Id="rId7" Type="http://schemas.openxmlformats.org/officeDocument/2006/relationships/hyperlink" Target="http://www.telegraph.co.uk/motoring/car-manufacturers/skoda/10018605/Skoda-from-laughing-stock-to-top-dog.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phandroid.com/2017/06/20/samsung-marketing-after-note-7/" TargetMode="External"/><Relationship Id="rId4" Type="http://schemas.openxmlformats.org/officeDocument/2006/relationships/image" Target="../media/image5.jp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LO2 - Understand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Factors Influencing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Strategies</a:t>
            </a:r>
            <a:endPar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31216"/>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11 – Accounting Concepts</a:t>
            </a:r>
            <a:br>
              <a:rPr lang="en-GB" sz="3400" b="1" dirty="0" smtClean="0"/>
            </a:br>
            <a:r>
              <a:rPr lang="en-GB" sz="3200" b="1" dirty="0">
                <a:solidFill>
                  <a:schemeClr val="tx1">
                    <a:lumMod val="50000"/>
                    <a:lumOff val="50000"/>
                  </a:schemeClr>
                </a:solidFill>
              </a:rPr>
              <a:t>2016</a:t>
            </a:r>
            <a:r>
              <a:rPr lang="en-GB" sz="3200" b="1" dirty="0" smtClean="0">
                <a:solidFill>
                  <a:schemeClr val="tx1">
                    <a:lumMod val="50000"/>
                    <a:lumOff val="50000"/>
                  </a:schemeClr>
                </a:solidFill>
              </a:rPr>
              <a:t> </a:t>
            </a:r>
            <a:r>
              <a:rPr lang="en-GB" sz="3200" b="1" dirty="0">
                <a:solidFill>
                  <a:schemeClr val="tx1">
                    <a:lumMod val="50000"/>
                    <a:lumOff val="50000"/>
                  </a:schemeClr>
                </a:solidFill>
              </a:rPr>
              <a:t>Specification - H/507/8158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045637760"/>
              </p:ext>
            </p:extLst>
          </p:nvPr>
        </p:nvGraphicFramePr>
        <p:xfrm>
          <a:off x="7164288" y="1052736"/>
          <a:ext cx="1656184" cy="5616624"/>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56584">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happened at VW with the emissions scandal.</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What happened at Tesco’s with their faked accounts scandal.</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would a school policy change if there was a security incident.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rarely change even when the economy is bad.</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happens when marketing goes very wrong. Look at the Ford Edsel.</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63426" y="1079401"/>
            <a:ext cx="6907923" cy="5586145"/>
          </a:xfrm>
          <a:prstGeom prst="rect">
            <a:avLst/>
          </a:prstGeom>
        </p:spPr>
        <p:txBody>
          <a:bodyPr wrap="square">
            <a:spAutoFit/>
          </a:bodyPr>
          <a:lstStyle/>
          <a:p>
            <a:pPr marL="269875" indent="-269875">
              <a:buClr>
                <a:srgbClr val="C00000"/>
              </a:buClr>
              <a:buFont typeface="Wingdings 3" panose="05040102010807070707" pitchFamily="18" charset="2"/>
              <a:buChar char=""/>
            </a:pPr>
            <a:r>
              <a:rPr lang="en-US" sz="1700" b="1" dirty="0" smtClean="0">
                <a:solidFill>
                  <a:srgbClr val="FF0000"/>
                </a:solidFill>
              </a:rPr>
              <a:t>Resources</a:t>
            </a:r>
            <a:r>
              <a:rPr lang="en-US" sz="1700" dirty="0" smtClean="0">
                <a:solidFill>
                  <a:srgbClr val="FF0000"/>
                </a:solidFill>
              </a:rPr>
              <a:t> </a:t>
            </a:r>
            <a:r>
              <a:rPr lang="en-US" sz="1700" dirty="0"/>
              <a:t>(e.g. budget, skilled employees, time) </a:t>
            </a:r>
            <a:r>
              <a:rPr lang="en-US" sz="1700" dirty="0" smtClean="0"/>
              <a:t>– When companies start a marketing campaign, things can change, resources, the air availability, their usefulness and their costs can change.</a:t>
            </a:r>
          </a:p>
          <a:p>
            <a:pPr marL="450850" indent="-180975">
              <a:buClr>
                <a:srgbClr val="C00000"/>
              </a:buClr>
              <a:buFont typeface="Arial" panose="020B0604020202020204" pitchFamily="34" charset="0"/>
              <a:buChar char="•"/>
            </a:pPr>
            <a:r>
              <a:rPr lang="en-US" sz="1700" b="1" dirty="0" smtClean="0"/>
              <a:t>Budget</a:t>
            </a:r>
            <a:r>
              <a:rPr lang="en-US" sz="1700" dirty="0" smtClean="0"/>
              <a:t> – Money changes, prices go up and down, money allocated for a project can be re-allocated when circumstances change. There are a lot of financial restrictions that can vary the longer a project goes on. For instance, any marketing plan that involved a lot of transport would have benefitted from the drop in fuel prices, but might have been adversely affected by the drop in the £ against the Euro.</a:t>
            </a:r>
          </a:p>
          <a:p>
            <a:pPr marL="450850" indent="-180975">
              <a:buClr>
                <a:srgbClr val="C00000"/>
              </a:buClr>
              <a:buFont typeface="Arial" panose="020B0604020202020204" pitchFamily="34" charset="0"/>
              <a:buChar char="•"/>
            </a:pPr>
            <a:r>
              <a:rPr lang="en-US" sz="1700" b="1" dirty="0" smtClean="0"/>
              <a:t>Skilled Employees </a:t>
            </a:r>
            <a:r>
              <a:rPr lang="en-US" sz="1700" dirty="0" smtClean="0"/>
              <a:t>– Not everyone stays on at a company until the end of a project, the longer the project, the more likely staff will change, usually not for the better in terms of prior or project knowledge. Also good marketing plans can be affected by the lack of staff, restricted by what the company can do with what it has rather than the high ideal when the plan was drawn up.</a:t>
            </a:r>
          </a:p>
          <a:p>
            <a:pPr marL="450850" indent="-180975">
              <a:buClr>
                <a:srgbClr val="C00000"/>
              </a:buClr>
              <a:buFont typeface="Arial" panose="020B0604020202020204" pitchFamily="34" charset="0"/>
              <a:buChar char="•"/>
            </a:pPr>
            <a:r>
              <a:rPr lang="en-US" sz="1700" b="1" dirty="0" smtClean="0"/>
              <a:t>Time</a:t>
            </a:r>
            <a:r>
              <a:rPr lang="en-US" sz="1700" dirty="0" smtClean="0"/>
              <a:t> – Things change, overruns especially cause delays in marketing plans. For some plans like game releases, delays can cost a lot of money, missing the important conference, pushing release dates, missing the Christmas market sales.</a:t>
            </a:r>
            <a:endParaRPr lang="en-US" sz="1700" dirty="0"/>
          </a:p>
        </p:txBody>
      </p:sp>
      <p:sp>
        <p:nvSpPr>
          <p:cNvPr id="14" name="Title 2"/>
          <p:cNvSpPr>
            <a:spLocks noGrp="1"/>
          </p:cNvSpPr>
          <p:nvPr>
            <p:ph type="title"/>
          </p:nvPr>
        </p:nvSpPr>
        <p:spPr>
          <a:xfrm>
            <a:off x="70266" y="72008"/>
            <a:ext cx="8859452" cy="548680"/>
          </a:xfrm>
        </p:spPr>
        <p:txBody>
          <a:bodyPr>
            <a:noAutofit/>
          </a:bodyPr>
          <a:lstStyle/>
          <a:p>
            <a:r>
              <a:rPr lang="en-US" sz="2800" dirty="0" smtClean="0"/>
              <a:t>P5.1 – </a:t>
            </a:r>
            <a:r>
              <a:rPr lang="en-US" sz="3200" dirty="0"/>
              <a:t>Factors </a:t>
            </a:r>
            <a:r>
              <a:rPr lang="en-US" sz="3200" dirty="0" smtClean="0"/>
              <a:t>Influencing Marketing Strategies</a:t>
            </a:r>
            <a:endParaRPr lang="en-US" sz="2800" dirty="0"/>
          </a:p>
        </p:txBody>
      </p:sp>
    </p:spTree>
    <p:extLst>
      <p:ext uri="{BB962C8B-B14F-4D97-AF65-F5344CB8AC3E}">
        <p14:creationId xmlns:p14="http://schemas.microsoft.com/office/powerpoint/2010/main" val="680026186"/>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045637760"/>
              </p:ext>
            </p:extLst>
          </p:nvPr>
        </p:nvGraphicFramePr>
        <p:xfrm>
          <a:off x="7164288" y="1052736"/>
          <a:ext cx="1656184" cy="5616624"/>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56584">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happened at VW with the emissions scandal.</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What happened at Tesco’s with their faked accounts scandal.</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would a school policy change if there was a security incident.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rarely change even when the economy is bad.</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happens when marketing goes very wrong. Look at the Ford Edsel.</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63426" y="1079401"/>
            <a:ext cx="6907923" cy="5539978"/>
          </a:xfrm>
          <a:prstGeom prst="rect">
            <a:avLst/>
          </a:prstGeom>
        </p:spPr>
        <p:txBody>
          <a:bodyPr wrap="square">
            <a:spAutoFit/>
          </a:bodyPr>
          <a:lstStyle/>
          <a:p>
            <a:pPr marL="269875" indent="-269875">
              <a:buClr>
                <a:srgbClr val="C00000"/>
              </a:buClr>
              <a:buFont typeface="Wingdings 3" panose="05040102010807070707" pitchFamily="18" charset="2"/>
              <a:buChar char=""/>
            </a:pPr>
            <a:r>
              <a:rPr lang="en-US" sz="1770" b="1" dirty="0" smtClean="0">
                <a:solidFill>
                  <a:srgbClr val="FF0000"/>
                </a:solidFill>
              </a:rPr>
              <a:t>Businesses </a:t>
            </a:r>
            <a:r>
              <a:rPr lang="en-US" sz="1770" b="1" dirty="0">
                <a:solidFill>
                  <a:srgbClr val="FF0000"/>
                </a:solidFill>
              </a:rPr>
              <a:t>at different stages of their life cycle </a:t>
            </a:r>
            <a:r>
              <a:rPr lang="en-US" sz="1770" dirty="0"/>
              <a:t>(e.g. start-up compared with a mature business) </a:t>
            </a:r>
            <a:r>
              <a:rPr lang="en-US" sz="1770" dirty="0" smtClean="0"/>
              <a:t>– A company or product at the beginning of the life cycle will require penetration marketing, a pricing strategy that suits the market, magazine and TV campaigns which are very expensive, products at their Maturity stage will require less money as the customers will know the product so competitive pricing and reminder strategies, whereas products on the decline stage will require deals, product extension strategies, etc. This will affect the manner of the marketing and an alteration to the budgeting strategy.</a:t>
            </a:r>
            <a:endParaRPr lang="en-US" sz="1770" dirty="0"/>
          </a:p>
          <a:p>
            <a:pPr marL="269875" indent="-269875">
              <a:buClr>
                <a:srgbClr val="C00000"/>
              </a:buClr>
              <a:buFont typeface="Wingdings 3" panose="05040102010807070707" pitchFamily="18" charset="2"/>
              <a:buChar char=""/>
            </a:pPr>
            <a:r>
              <a:rPr lang="en-US" sz="1770" b="1" dirty="0">
                <a:solidFill>
                  <a:srgbClr val="FF0000"/>
                </a:solidFill>
              </a:rPr>
              <a:t>Different markets </a:t>
            </a:r>
            <a:r>
              <a:rPr lang="en-US" sz="1770" dirty="0"/>
              <a:t>(e.g. domestic markets, overseas markets, business to business, business to consumer) </a:t>
            </a:r>
            <a:r>
              <a:rPr lang="en-US" sz="1770" dirty="0" smtClean="0"/>
              <a:t>– Different countries will restrict the method of marketing, especially the content of the marketing but also the competition abroad may be different. For instance the domestic market might be static but the overseas market may be new to the product. Also marketing specifically to another business will require a different strategy, a different language as the customer (another business owner) will have a more profit or resale motivation for buying the product rather than a persuasive or informative approach.</a:t>
            </a:r>
            <a:endParaRPr lang="en-US" sz="1770" dirty="0"/>
          </a:p>
        </p:txBody>
      </p:sp>
      <p:sp>
        <p:nvSpPr>
          <p:cNvPr id="14" name="Title 2"/>
          <p:cNvSpPr>
            <a:spLocks noGrp="1"/>
          </p:cNvSpPr>
          <p:nvPr>
            <p:ph type="title"/>
          </p:nvPr>
        </p:nvSpPr>
        <p:spPr>
          <a:xfrm>
            <a:off x="70266" y="72008"/>
            <a:ext cx="8859452" cy="548680"/>
          </a:xfrm>
        </p:spPr>
        <p:txBody>
          <a:bodyPr>
            <a:noAutofit/>
          </a:bodyPr>
          <a:lstStyle/>
          <a:p>
            <a:r>
              <a:rPr lang="en-US" sz="2800" dirty="0" smtClean="0"/>
              <a:t>P5.1 – </a:t>
            </a:r>
            <a:r>
              <a:rPr lang="en-US" sz="3200" dirty="0"/>
              <a:t>Factors </a:t>
            </a:r>
            <a:r>
              <a:rPr lang="en-US" sz="3200" dirty="0" smtClean="0"/>
              <a:t>Influencing Marketing Strategies</a:t>
            </a:r>
            <a:endParaRPr lang="en-US" sz="2800" dirty="0"/>
          </a:p>
        </p:txBody>
      </p:sp>
    </p:spTree>
    <p:extLst>
      <p:ext uri="{BB962C8B-B14F-4D97-AF65-F5344CB8AC3E}">
        <p14:creationId xmlns:p14="http://schemas.microsoft.com/office/powerpoint/2010/main" val="102610232"/>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6907923" cy="5578450"/>
          </a:xfrm>
          <a:prstGeom prst="rect">
            <a:avLst/>
          </a:prstGeom>
        </p:spPr>
        <p:txBody>
          <a:bodyPr wrap="square">
            <a:spAutoFit/>
          </a:bodyPr>
          <a:lstStyle/>
          <a:p>
            <a:pPr marL="342900" indent="-342900">
              <a:buClr>
                <a:srgbClr val="C00000"/>
              </a:buClr>
              <a:buFont typeface="Wingdings 3" panose="05040102010807070707" pitchFamily="18" charset="2"/>
              <a:buChar char=""/>
            </a:pPr>
            <a:r>
              <a:rPr lang="en-US" sz="1550" b="1" dirty="0" smtClean="0">
                <a:solidFill>
                  <a:srgbClr val="FF0000"/>
                </a:solidFill>
              </a:rPr>
              <a:t>Social </a:t>
            </a:r>
            <a:r>
              <a:rPr lang="en-US" sz="1550" b="1" dirty="0">
                <a:solidFill>
                  <a:srgbClr val="FF0000"/>
                </a:solidFill>
              </a:rPr>
              <a:t>trends </a:t>
            </a:r>
            <a:r>
              <a:rPr lang="en-US" sz="1550" dirty="0"/>
              <a:t>(e.g. health, lifestyle changes) </a:t>
            </a:r>
            <a:r>
              <a:rPr lang="en-US" sz="1550" dirty="0" smtClean="0"/>
              <a:t>– Even with staff, money, customer knowledge and suppliers in place, things change, social trends, lifestyles, health, demographic etc. Changes happen that can positively or negatively affect a marketing strategy. For instance Burberry latched on to the </a:t>
            </a:r>
            <a:r>
              <a:rPr lang="en-US" sz="1550" dirty="0" err="1" smtClean="0"/>
              <a:t>chav</a:t>
            </a:r>
            <a:r>
              <a:rPr lang="en-US" sz="1550" dirty="0" smtClean="0"/>
              <a:t> concept and marketed its goods for that one purpose but when it was no longer trendy had to abandon its marketing schedule and change its image.</a:t>
            </a:r>
          </a:p>
          <a:p>
            <a:pPr marL="342900" indent="-342900">
              <a:buClr>
                <a:srgbClr val="C00000"/>
              </a:buClr>
              <a:buFont typeface="Wingdings 3" panose="05040102010807070707" pitchFamily="18" charset="2"/>
              <a:buChar char=""/>
            </a:pPr>
            <a:r>
              <a:rPr lang="en-US" sz="1550" dirty="0" smtClean="0"/>
              <a:t>Similarly Skoda, Nokia, Perrier, Lego, they all changed their image and marketing style because of a change in public perception and lifestyle.</a:t>
            </a:r>
            <a:endParaRPr lang="en-US" sz="1550" dirty="0"/>
          </a:p>
          <a:p>
            <a:pPr marL="342900" indent="-342900">
              <a:buClr>
                <a:srgbClr val="C00000"/>
              </a:buClr>
              <a:buFont typeface="Wingdings 3" panose="05040102010807070707" pitchFamily="18" charset="2"/>
              <a:buChar char=""/>
            </a:pPr>
            <a:r>
              <a:rPr lang="en-US" sz="1550" b="1" dirty="0">
                <a:solidFill>
                  <a:srgbClr val="FF0000"/>
                </a:solidFill>
              </a:rPr>
              <a:t>Stakeholders</a:t>
            </a:r>
            <a:r>
              <a:rPr lang="en-US" sz="1550" dirty="0" smtClean="0"/>
              <a:t> </a:t>
            </a:r>
            <a:r>
              <a:rPr lang="en-US" sz="1550" dirty="0"/>
              <a:t>(e.g. actions of competitors, consumer behaviour) </a:t>
            </a:r>
            <a:r>
              <a:rPr lang="en-US" sz="1550" dirty="0" smtClean="0"/>
              <a:t>– Stakeholders and changes in their wants and needs can affect a marketing strategy to some degree. Competition specifically has a great influence of the marketing of a product. If a rival has a new release before yours, this will push deadlines, and possible pricing strategies. If the competition increases like restaurants, then marketing can move onto Promotional strategies, reductions, offers, family deals, deliveries etc. </a:t>
            </a:r>
          </a:p>
          <a:p>
            <a:pPr marL="342900" indent="-342900">
              <a:buClr>
                <a:srgbClr val="C00000"/>
              </a:buClr>
              <a:buFont typeface="Wingdings 3" panose="05040102010807070707" pitchFamily="18" charset="2"/>
              <a:buChar char=""/>
            </a:pPr>
            <a:r>
              <a:rPr lang="en-US" sz="1550" dirty="0" smtClean="0"/>
              <a:t>Similarly consumers can change their wants, and this can impact on the planned marketing. There may no longer be a demand for the product, or there may have been a problem that changed their opinions, an good or bad association with the product. For instance the sales of Samsung phones other than the Note 7 were badly affected by the Note 7 issue, the marketing strategy of the company had to change to deal with the negative image of the phones sold.</a:t>
            </a:r>
            <a:endParaRPr lang="en-US" sz="1550" dirty="0"/>
          </a:p>
        </p:txBody>
      </p:sp>
      <p:sp>
        <p:nvSpPr>
          <p:cNvPr id="14" name="Title 2"/>
          <p:cNvSpPr>
            <a:spLocks noGrp="1"/>
          </p:cNvSpPr>
          <p:nvPr>
            <p:ph type="title"/>
          </p:nvPr>
        </p:nvSpPr>
        <p:spPr>
          <a:xfrm>
            <a:off x="70266" y="72008"/>
            <a:ext cx="8859452" cy="548680"/>
          </a:xfrm>
        </p:spPr>
        <p:txBody>
          <a:bodyPr>
            <a:noAutofit/>
          </a:bodyPr>
          <a:lstStyle/>
          <a:p>
            <a:r>
              <a:rPr lang="en-US" sz="2800" dirty="0" smtClean="0"/>
              <a:t>P5.1 – </a:t>
            </a:r>
            <a:r>
              <a:rPr lang="en-US" sz="3200" dirty="0"/>
              <a:t>Factors </a:t>
            </a:r>
            <a:r>
              <a:rPr lang="en-US" sz="3200" dirty="0" smtClean="0"/>
              <a:t>Influencing Marketing Strategies</a:t>
            </a:r>
            <a:endParaRPr lang="en-US" sz="2800" dirty="0"/>
          </a:p>
        </p:txBody>
      </p:sp>
      <p:pic>
        <p:nvPicPr>
          <p:cNvPr id="3" name="Picture 2">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71348" y="1079401"/>
            <a:ext cx="1649123" cy="2403008"/>
          </a:xfrm>
          <a:prstGeom prst="rect">
            <a:avLst/>
          </a:prstGeom>
        </p:spPr>
      </p:pic>
      <p:pic>
        <p:nvPicPr>
          <p:cNvPr id="4" name="Picture 3">
            <a:hlinkClick r:id="rId5"/>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71347" y="4876221"/>
            <a:ext cx="1649123" cy="1649123"/>
          </a:xfrm>
          <a:prstGeom prst="rect">
            <a:avLst/>
          </a:prstGeom>
        </p:spPr>
      </p:pic>
      <p:pic>
        <p:nvPicPr>
          <p:cNvPr id="5" name="Picture 4">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71348" y="3690714"/>
            <a:ext cx="1649123" cy="962422"/>
          </a:xfrm>
          <a:prstGeom prst="rect">
            <a:avLst/>
          </a:prstGeom>
        </p:spPr>
      </p:pic>
    </p:spTree>
    <p:extLst>
      <p:ext uri="{BB962C8B-B14F-4D97-AF65-F5344CB8AC3E}">
        <p14:creationId xmlns:p14="http://schemas.microsoft.com/office/powerpoint/2010/main" val="2525303986"/>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845599666"/>
              </p:ext>
            </p:extLst>
          </p:nvPr>
        </p:nvGraphicFramePr>
        <p:xfrm>
          <a:off x="7164288" y="1052736"/>
          <a:ext cx="1656184" cy="5616624"/>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56584">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happened at VW with the emissions scandal.</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What happened at Tesco’s with their faked accounts scandal.</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would a school policy change if there was a security incident.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rarely change even when the economy is bad.</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happens when marketing goes very wrong. Look at the Ford Edsel.</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63426" y="1052736"/>
            <a:ext cx="6907923" cy="5780044"/>
          </a:xfrm>
          <a:prstGeom prst="rect">
            <a:avLst/>
          </a:prstGeom>
        </p:spPr>
        <p:txBody>
          <a:bodyPr wrap="square">
            <a:spAutoFit/>
          </a:bodyPr>
          <a:lstStyle/>
          <a:p>
            <a:pPr marL="269875" indent="-269875">
              <a:buClr>
                <a:srgbClr val="C00000"/>
              </a:buClr>
              <a:buFont typeface="Wingdings 3" panose="05040102010807070707" pitchFamily="18" charset="2"/>
              <a:buChar char=""/>
            </a:pPr>
            <a:r>
              <a:rPr lang="en-US" sz="1680" b="1" dirty="0" smtClean="0">
                <a:solidFill>
                  <a:srgbClr val="FF0000"/>
                </a:solidFill>
              </a:rPr>
              <a:t>Flexibility </a:t>
            </a:r>
            <a:r>
              <a:rPr lang="en-US" sz="1680" b="1" dirty="0">
                <a:solidFill>
                  <a:srgbClr val="FF0000"/>
                </a:solidFill>
              </a:rPr>
              <a:t>of the </a:t>
            </a:r>
            <a:r>
              <a:rPr lang="en-US" sz="1680" b="1" dirty="0" smtClean="0">
                <a:solidFill>
                  <a:srgbClr val="FF0000"/>
                </a:solidFill>
              </a:rPr>
              <a:t>Marketing Mix </a:t>
            </a:r>
            <a:r>
              <a:rPr lang="en-US" sz="1680" dirty="0" smtClean="0"/>
              <a:t>– The 4p’s, learned from last year, is flexible, companies do not have to just focus on the quality of the product when the price is good as well, or the online sales is better than the offline does not mean just focusing on web sales of a product. Companies can beneficially adapt the marketing mix to suits the needs to the consumer, the times, and especially the pricing.</a:t>
            </a:r>
          </a:p>
          <a:p>
            <a:pPr marL="269875" indent="-269875">
              <a:buClr>
                <a:srgbClr val="C00000"/>
              </a:buClr>
              <a:buFont typeface="Wingdings 3" panose="05040102010807070707" pitchFamily="18" charset="2"/>
              <a:buChar char=""/>
            </a:pPr>
            <a:r>
              <a:rPr lang="en-US" sz="1680" dirty="0" smtClean="0"/>
              <a:t>However, changing strategies costs money and companies have to be wary of not over doing the marketing or not trying to be too inspirational. </a:t>
            </a:r>
          </a:p>
          <a:p>
            <a:pPr marL="269875" indent="-269875">
              <a:buClr>
                <a:srgbClr val="C00000"/>
              </a:buClr>
              <a:buFont typeface="Wingdings 3" panose="05040102010807070707" pitchFamily="18" charset="2"/>
              <a:buChar char=""/>
            </a:pPr>
            <a:r>
              <a:rPr lang="en-US" sz="1680" dirty="0" smtClean="0"/>
              <a:t>For companies like Subway, their pricing changes from shop to shop, the advertising is different in different countries due to language and methods, they boast of the quality of the product but also do deals in terms of promotional pricing. The fact that their image is not as recognised as much as the golden arch still does not limit them from changing their strategies to what works now.</a:t>
            </a:r>
          </a:p>
          <a:p>
            <a:pPr>
              <a:buClr>
                <a:srgbClr val="C00000"/>
              </a:buClr>
            </a:pPr>
            <a:r>
              <a:rPr lang="en-US" sz="1680" b="1" dirty="0" smtClean="0">
                <a:solidFill>
                  <a:srgbClr val="FF0000"/>
                </a:solidFill>
                <a:latin typeface="Arial" panose="020B0604020202020204" pitchFamily="34" charset="0"/>
                <a:cs typeface="Arial" panose="020B0604020202020204" pitchFamily="34" charset="0"/>
              </a:rPr>
              <a:t>P5.1 – Task 01 – </a:t>
            </a:r>
            <a:r>
              <a:rPr lang="en-US" sz="1680" dirty="0" smtClean="0">
                <a:solidFill>
                  <a:srgbClr val="FF0000"/>
                </a:solidFill>
                <a:latin typeface="Arial" panose="020B0604020202020204" pitchFamily="34" charset="0"/>
                <a:cs typeface="Arial" panose="020B0604020202020204" pitchFamily="34" charset="0"/>
              </a:rPr>
              <a:t>Describe the different factors that can affect the Marketing Strategies adopted by companies with examples of beneficial and problematic campaigns.</a:t>
            </a:r>
          </a:p>
          <a:p>
            <a:pPr>
              <a:buClr>
                <a:srgbClr val="C00000"/>
              </a:buClr>
            </a:pPr>
            <a:r>
              <a:rPr lang="en-US" sz="1680" b="1" dirty="0" smtClean="0">
                <a:solidFill>
                  <a:srgbClr val="FF0000"/>
                </a:solidFill>
                <a:latin typeface="Arial" panose="020B0604020202020204" pitchFamily="34" charset="0"/>
                <a:cs typeface="Arial" panose="020B0604020202020204" pitchFamily="34" charset="0"/>
              </a:rPr>
              <a:t>P5.1 – Task 02 - </a:t>
            </a:r>
            <a:r>
              <a:rPr lang="en-US" sz="1680" dirty="0" smtClean="0">
                <a:solidFill>
                  <a:srgbClr val="FF0000"/>
                </a:solidFill>
                <a:latin typeface="Arial" panose="020B0604020202020204" pitchFamily="34" charset="0"/>
                <a:cs typeface="Arial" panose="020B0604020202020204" pitchFamily="34" charset="0"/>
              </a:rPr>
              <a:t>Explain how these factors could influence </a:t>
            </a:r>
            <a:r>
              <a:rPr lang="en-US" sz="1680" dirty="0">
                <a:solidFill>
                  <a:srgbClr val="FF0000"/>
                </a:solidFill>
                <a:latin typeface="Arial" panose="020B0604020202020204" pitchFamily="34" charset="0"/>
                <a:cs typeface="Arial" panose="020B0604020202020204" pitchFamily="34" charset="0"/>
              </a:rPr>
              <a:t>the marketing strategy of a specific </a:t>
            </a:r>
            <a:r>
              <a:rPr lang="en-US" sz="1680" dirty="0" smtClean="0">
                <a:solidFill>
                  <a:srgbClr val="FF0000"/>
                </a:solidFill>
                <a:latin typeface="Arial" panose="020B0604020202020204" pitchFamily="34" charset="0"/>
                <a:cs typeface="Arial" panose="020B0604020202020204" pitchFamily="34" charset="0"/>
              </a:rPr>
              <a:t>business in a positive and negative manner.</a:t>
            </a:r>
            <a:endParaRPr lang="en-US" sz="168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P5.1 – </a:t>
            </a:r>
            <a:r>
              <a:rPr lang="en-US" sz="3200" dirty="0"/>
              <a:t>Factors </a:t>
            </a:r>
            <a:r>
              <a:rPr lang="en-US" sz="3200" dirty="0" smtClean="0"/>
              <a:t>Influencing Marketing Strategies</a:t>
            </a:r>
            <a:endParaRPr lang="en-US" sz="2800" dirty="0"/>
          </a:p>
        </p:txBody>
      </p:sp>
    </p:spTree>
    <p:extLst>
      <p:ext uri="{BB962C8B-B14F-4D97-AF65-F5344CB8AC3E}">
        <p14:creationId xmlns:p14="http://schemas.microsoft.com/office/powerpoint/2010/main" val="2459602728"/>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576901373"/>
              </p:ext>
            </p:extLst>
          </p:nvPr>
        </p:nvGraphicFramePr>
        <p:xfrm>
          <a:off x="7164288" y="1052736"/>
          <a:ext cx="1656184" cy="5616624"/>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56584">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happened at VW with the emissions scandal.</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What happened at Tesco’s with their faked accounts scandal.</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would a school policy change if there was a security incident.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rarely change even when the economy is bad.</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happens when marketing goes very wrong. Look at the Ford Edsel.</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63426" y="1079401"/>
            <a:ext cx="6907923" cy="5632311"/>
          </a:xfrm>
          <a:prstGeom prst="rect">
            <a:avLst/>
          </a:prstGeom>
        </p:spPr>
        <p:txBody>
          <a:bodyPr wrap="square">
            <a:spAutoFit/>
          </a:bodyPr>
          <a:lstStyle/>
          <a:p>
            <a:pPr marL="342900" indent="-342900">
              <a:buClr>
                <a:srgbClr val="C00000"/>
              </a:buClr>
              <a:buFont typeface="Wingdings 3" panose="05040102010807070707" pitchFamily="18" charset="2"/>
              <a:buChar char=""/>
            </a:pPr>
            <a:r>
              <a:rPr lang="en-US" sz="1500" dirty="0" smtClean="0"/>
              <a:t>James at INK </a:t>
            </a:r>
            <a:r>
              <a:rPr lang="en-US" sz="1500" dirty="0"/>
              <a:t>has recognised that in order to remain competitive, the business needs to be re-</a:t>
            </a:r>
            <a:r>
              <a:rPr lang="en-US" sz="1500" dirty="0" err="1"/>
              <a:t>energised</a:t>
            </a:r>
            <a:r>
              <a:rPr lang="en-US" sz="1500" dirty="0"/>
              <a:t> and change its approach in order to move forward. He is aware that their marketing lacks some imagination in all areas from their general daily marketing to its website, and social media presence. They also lack the ability to diversify. Ink need to increase its sales and its market share.</a:t>
            </a:r>
          </a:p>
          <a:p>
            <a:pPr marL="342900" indent="-342900">
              <a:buClr>
                <a:srgbClr val="C00000"/>
              </a:buClr>
              <a:buFont typeface="Wingdings 3" panose="05040102010807070707" pitchFamily="18" charset="2"/>
              <a:buChar char=""/>
            </a:pPr>
            <a:r>
              <a:rPr lang="en-US" sz="1500" dirty="0" smtClean="0"/>
              <a:t>He </a:t>
            </a:r>
            <a:r>
              <a:rPr lang="en-US" sz="1500" dirty="0"/>
              <a:t>is open to new design and production methods, diversification, targeting new customers and to other ideas that you may recommend. He did emphasise the importance of continuing to use recycled materials in all his work and to using environmentally friendly production methods as well as the continued support to the school in Ethiopia which he set up.</a:t>
            </a:r>
          </a:p>
          <a:p>
            <a:pPr marL="342900" indent="-342900">
              <a:buClr>
                <a:srgbClr val="C00000"/>
              </a:buClr>
              <a:buFont typeface="Wingdings 3" panose="05040102010807070707" pitchFamily="18" charset="2"/>
              <a:buChar char=""/>
            </a:pPr>
            <a:r>
              <a:rPr lang="en-US" sz="1500" dirty="0" smtClean="0"/>
              <a:t>For a company like INK, there are a number of things that could work well and a number of things that could go wrong with marketing. Doing a Pestle analysis may find some of these things but not all. A few unforeseen changes for a company like this include: New competitors, a change in Customer Demand, Customer reaction to the marketing policies, a change in the demographic or spending power of the customer base and a rise in production costs and materials due to a change in suppliers or Brexit.</a:t>
            </a:r>
          </a:p>
          <a:p>
            <a:pPr>
              <a:buClr>
                <a:srgbClr val="C00000"/>
              </a:buClr>
            </a:pPr>
            <a:r>
              <a:rPr lang="en-US" sz="1500" b="1" dirty="0" smtClean="0">
                <a:solidFill>
                  <a:srgbClr val="FF0000"/>
                </a:solidFill>
                <a:latin typeface="Arial" panose="020B0604020202020204" pitchFamily="34" charset="0"/>
                <a:cs typeface="Arial" panose="020B0604020202020204" pitchFamily="34" charset="0"/>
              </a:rPr>
              <a:t>M3.1 – Task 03 - </a:t>
            </a:r>
            <a:r>
              <a:rPr lang="en-US" sz="1500" dirty="0" smtClean="0">
                <a:solidFill>
                  <a:srgbClr val="FF0000"/>
                </a:solidFill>
                <a:latin typeface="Arial" panose="020B0604020202020204" pitchFamily="34" charset="0"/>
                <a:cs typeface="Arial" panose="020B0604020202020204" pitchFamily="34" charset="0"/>
              </a:rPr>
              <a:t>Describe </a:t>
            </a:r>
            <a:r>
              <a:rPr lang="en-US" sz="1500" dirty="0">
                <a:solidFill>
                  <a:srgbClr val="FF0000"/>
                </a:solidFill>
                <a:latin typeface="Arial" panose="020B0604020202020204" pitchFamily="34" charset="0"/>
                <a:cs typeface="Arial" panose="020B0604020202020204" pitchFamily="34" charset="0"/>
              </a:rPr>
              <a:t>the impact of unforeseen changes and unexpected events on the marketing strategy of a specific </a:t>
            </a:r>
            <a:r>
              <a:rPr lang="en-US" sz="1500" dirty="0" smtClean="0">
                <a:solidFill>
                  <a:srgbClr val="FF0000"/>
                </a:solidFill>
                <a:latin typeface="Arial" panose="020B0604020202020204" pitchFamily="34" charset="0"/>
                <a:cs typeface="Arial" panose="020B0604020202020204" pitchFamily="34" charset="0"/>
              </a:rPr>
              <a:t>business.</a:t>
            </a:r>
          </a:p>
          <a:p>
            <a:pPr marL="342900" indent="-342900">
              <a:buClr>
                <a:srgbClr val="C0000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For this explain the marketing that was current, the possible changes that could have happened, the impact these changes might have on the marketing strategy of the company and how James and INK might successfully react to these changes.</a:t>
            </a:r>
            <a:endParaRPr lang="en-US" sz="1500" dirty="0" smtClean="0"/>
          </a:p>
        </p:txBody>
      </p:sp>
      <p:sp>
        <p:nvSpPr>
          <p:cNvPr id="14" name="Title 2"/>
          <p:cNvSpPr>
            <a:spLocks noGrp="1"/>
          </p:cNvSpPr>
          <p:nvPr>
            <p:ph type="title"/>
          </p:nvPr>
        </p:nvSpPr>
        <p:spPr>
          <a:xfrm>
            <a:off x="70266" y="72008"/>
            <a:ext cx="8859452" cy="548680"/>
          </a:xfrm>
        </p:spPr>
        <p:txBody>
          <a:bodyPr>
            <a:noAutofit/>
          </a:bodyPr>
          <a:lstStyle/>
          <a:p>
            <a:r>
              <a:rPr lang="en-US" sz="3200" dirty="0" smtClean="0"/>
              <a:t>M3.1 </a:t>
            </a:r>
            <a:r>
              <a:rPr lang="en-US" sz="3200" dirty="0"/>
              <a:t>– Ability to </a:t>
            </a:r>
            <a:r>
              <a:rPr lang="en-US" sz="3200" dirty="0" smtClean="0"/>
              <a:t>React </a:t>
            </a:r>
            <a:r>
              <a:rPr lang="en-US" sz="3200" dirty="0"/>
              <a:t>to </a:t>
            </a:r>
            <a:r>
              <a:rPr lang="en-US" sz="3200" dirty="0" smtClean="0"/>
              <a:t>Unforeseen Changes </a:t>
            </a:r>
            <a:endParaRPr lang="en-US" sz="2800" dirty="0"/>
          </a:p>
        </p:txBody>
      </p:sp>
    </p:spTree>
    <p:extLst>
      <p:ext uri="{BB962C8B-B14F-4D97-AF65-F5344CB8AC3E}">
        <p14:creationId xmlns:p14="http://schemas.microsoft.com/office/powerpoint/2010/main" val="270730412"/>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3426" y="1079401"/>
            <a:ext cx="8557046" cy="5678478"/>
          </a:xfrm>
          <a:prstGeom prst="rect">
            <a:avLst/>
          </a:prstGeom>
        </p:spPr>
        <p:txBody>
          <a:bodyPr wrap="square">
            <a:spAutoFit/>
          </a:bodyPr>
          <a:lstStyle/>
          <a:p>
            <a:pPr marL="342900" indent="-342900">
              <a:buClr>
                <a:srgbClr val="C00000"/>
              </a:buClr>
              <a:buFont typeface="Wingdings 3" panose="05040102010807070707" pitchFamily="18" charset="2"/>
              <a:buChar char=""/>
            </a:pPr>
            <a:r>
              <a:rPr lang="en-US" sz="1650" dirty="0">
                <a:solidFill>
                  <a:schemeClr val="dk1"/>
                </a:solidFill>
                <a:latin typeface="Arial" panose="020B0604020202020204" pitchFamily="34" charset="0"/>
                <a:cs typeface="Arial" panose="020B0604020202020204" pitchFamily="34" charset="0"/>
              </a:rPr>
              <a:t>Since business plans can never foresee all eventualities, good planning provides for contingencies to address unexpected events. In marketing plans, projections for sales, revenue and market reaction to initiatives depend on factors outside the control of the company making the plans. As a result, plans have to include provisions for action when the projected results don't </a:t>
            </a:r>
            <a:r>
              <a:rPr lang="en-US" sz="1650" dirty="0" err="1" smtClean="0">
                <a:solidFill>
                  <a:schemeClr val="dk1"/>
                </a:solidFill>
                <a:latin typeface="Arial" panose="020B0604020202020204" pitchFamily="34" charset="0"/>
                <a:cs typeface="Arial" panose="020B0604020202020204" pitchFamily="34" charset="0"/>
              </a:rPr>
              <a:t>materialise</a:t>
            </a:r>
            <a:r>
              <a:rPr lang="en-US" sz="1650" dirty="0">
                <a:solidFill>
                  <a:schemeClr val="dk1"/>
                </a:solidFill>
                <a:latin typeface="Arial" panose="020B0604020202020204" pitchFamily="34" charset="0"/>
                <a:cs typeface="Arial" panose="020B0604020202020204" pitchFamily="34" charset="0"/>
              </a:rPr>
              <a:t>. Planning for contingencies includes an evaluation of possible variations in basic assumptions and the effects on the marketing plan. Contingency planning has to address problems resulting from such </a:t>
            </a:r>
            <a:r>
              <a:rPr lang="en-US" sz="1650" dirty="0" smtClean="0">
                <a:solidFill>
                  <a:schemeClr val="dk1"/>
                </a:solidFill>
                <a:latin typeface="Arial" panose="020B0604020202020204" pitchFamily="34" charset="0"/>
                <a:cs typeface="Arial" panose="020B0604020202020204" pitchFamily="34" charset="0"/>
              </a:rPr>
              <a:t>deviations.</a:t>
            </a:r>
          </a:p>
          <a:p>
            <a:pPr marL="342900" indent="-342900">
              <a:buClr>
                <a:srgbClr val="C00000"/>
              </a:buClr>
              <a:buFont typeface="Wingdings 3" panose="05040102010807070707" pitchFamily="18" charset="2"/>
              <a:buChar char=""/>
            </a:pPr>
            <a:r>
              <a:rPr lang="en-US" sz="1650" dirty="0" smtClean="0">
                <a:solidFill>
                  <a:schemeClr val="dk1"/>
                </a:solidFill>
                <a:latin typeface="Arial" panose="020B0604020202020204" pitchFamily="34" charset="0"/>
                <a:cs typeface="Arial" panose="020B0604020202020204" pitchFamily="34" charset="0"/>
              </a:rPr>
              <a:t>This happens in two stages, managing the risk and managing the impact.</a:t>
            </a:r>
            <a:endParaRPr lang="en-US" sz="1650" dirty="0">
              <a:solidFill>
                <a:schemeClr val="dk1"/>
              </a:solidFill>
              <a:latin typeface="Arial" panose="020B0604020202020204" pitchFamily="34" charset="0"/>
              <a:cs typeface="Arial" panose="020B0604020202020204" pitchFamily="34" charset="0"/>
            </a:endParaRPr>
          </a:p>
          <a:p>
            <a:pPr marL="541338" indent="-252413">
              <a:buClr>
                <a:srgbClr val="C00000"/>
              </a:buClr>
              <a:buFont typeface="Arial" panose="020B0604020202020204" pitchFamily="34" charset="0"/>
              <a:buChar char="•"/>
            </a:pPr>
            <a:r>
              <a:rPr lang="en-US" sz="1650" b="1" dirty="0" smtClean="0">
                <a:solidFill>
                  <a:srgbClr val="DE0000"/>
                </a:solidFill>
                <a:latin typeface="Arial" panose="020B0604020202020204" pitchFamily="34" charset="0"/>
                <a:cs typeface="Arial" panose="020B0604020202020204" pitchFamily="34" charset="0"/>
              </a:rPr>
              <a:t>Risk</a:t>
            </a:r>
            <a:r>
              <a:rPr lang="en-US" sz="1650" dirty="0" smtClean="0">
                <a:solidFill>
                  <a:schemeClr val="dk1"/>
                </a:solidFill>
                <a:latin typeface="Arial" panose="020B0604020202020204" pitchFamily="34" charset="0"/>
                <a:cs typeface="Arial" panose="020B0604020202020204" pitchFamily="34" charset="0"/>
              </a:rPr>
              <a:t> - To </a:t>
            </a:r>
            <a:r>
              <a:rPr lang="en-US" sz="1650" dirty="0">
                <a:solidFill>
                  <a:schemeClr val="dk1"/>
                </a:solidFill>
                <a:latin typeface="Arial" panose="020B0604020202020204" pitchFamily="34" charset="0"/>
                <a:cs typeface="Arial" panose="020B0604020202020204" pitchFamily="34" charset="0"/>
              </a:rPr>
              <a:t>manage risk, a company tries to identify sources of uncertainty. It lists risks and </a:t>
            </a:r>
            <a:r>
              <a:rPr lang="en-US" sz="1650" dirty="0" smtClean="0">
                <a:solidFill>
                  <a:schemeClr val="dk1"/>
                </a:solidFill>
                <a:latin typeface="Arial" panose="020B0604020202020204" pitchFamily="34" charset="0"/>
                <a:cs typeface="Arial" panose="020B0604020202020204" pitchFamily="34" charset="0"/>
              </a:rPr>
              <a:t>analyses </a:t>
            </a:r>
            <a:r>
              <a:rPr lang="en-US" sz="1650" dirty="0">
                <a:solidFill>
                  <a:schemeClr val="dk1"/>
                </a:solidFill>
                <a:latin typeface="Arial" panose="020B0604020202020204" pitchFamily="34" charset="0"/>
                <a:cs typeface="Arial" panose="020B0604020202020204" pitchFamily="34" charset="0"/>
              </a:rPr>
              <a:t>the likelihood that an event will take place. For marketing plans, internal risks include the loss of key employees, physical damage to production facilities and technical or quality failures. External risks come from the competitive environment, regulatory actions or legal challenges. Marketing risk assessment looks for events that could influence company marketing performance and assigns a probability of the event occurring</a:t>
            </a:r>
            <a:r>
              <a:rPr lang="en-US" sz="1650" dirty="0" smtClean="0">
                <a:solidFill>
                  <a:schemeClr val="dk1"/>
                </a:solidFill>
                <a:latin typeface="Arial" panose="020B0604020202020204" pitchFamily="34" charset="0"/>
                <a:cs typeface="Arial" panose="020B0604020202020204" pitchFamily="34" charset="0"/>
              </a:rPr>
              <a:t>.</a:t>
            </a:r>
            <a:endParaRPr lang="en-US" sz="1650" dirty="0">
              <a:solidFill>
                <a:schemeClr val="dk1"/>
              </a:solidFill>
              <a:latin typeface="Arial" panose="020B0604020202020204" pitchFamily="34" charset="0"/>
              <a:cs typeface="Arial" panose="020B0604020202020204" pitchFamily="34" charset="0"/>
            </a:endParaRPr>
          </a:p>
          <a:p>
            <a:pPr marL="541338" indent="-252413">
              <a:buClr>
                <a:srgbClr val="C00000"/>
              </a:buClr>
              <a:buFont typeface="Arial" panose="020B0604020202020204" pitchFamily="34" charset="0"/>
              <a:buChar char="•"/>
            </a:pPr>
            <a:r>
              <a:rPr lang="en-US" sz="1650" b="1" dirty="0" smtClean="0">
                <a:solidFill>
                  <a:srgbClr val="DE0000"/>
                </a:solidFill>
                <a:latin typeface="Arial" panose="020B0604020202020204" pitchFamily="34" charset="0"/>
                <a:cs typeface="Arial" panose="020B0604020202020204" pitchFamily="34" charset="0"/>
              </a:rPr>
              <a:t>Impact</a:t>
            </a:r>
            <a:r>
              <a:rPr lang="en-US" sz="1650" b="1" dirty="0" smtClean="0">
                <a:solidFill>
                  <a:schemeClr val="dk1"/>
                </a:solidFill>
                <a:latin typeface="Arial" panose="020B0604020202020204" pitchFamily="34" charset="0"/>
                <a:cs typeface="Arial" panose="020B0604020202020204" pitchFamily="34" charset="0"/>
              </a:rPr>
              <a:t> - </a:t>
            </a:r>
            <a:r>
              <a:rPr lang="en-US" sz="1650" dirty="0" smtClean="0">
                <a:solidFill>
                  <a:schemeClr val="dk1"/>
                </a:solidFill>
                <a:latin typeface="Arial" panose="020B0604020202020204" pitchFamily="34" charset="0"/>
                <a:cs typeface="Arial" panose="020B0604020202020204" pitchFamily="34" charset="0"/>
              </a:rPr>
              <a:t>For </a:t>
            </a:r>
            <a:r>
              <a:rPr lang="en-US" sz="1650" dirty="0">
                <a:solidFill>
                  <a:schemeClr val="dk1"/>
                </a:solidFill>
                <a:latin typeface="Arial" panose="020B0604020202020204" pitchFamily="34" charset="0"/>
                <a:cs typeface="Arial" panose="020B0604020202020204" pitchFamily="34" charset="0"/>
              </a:rPr>
              <a:t>contingency planning, a company has to combine risk assessment with an impact analysis. A particular risk may be high, but its impact on the company's marketing may be small and manageable. In that case, the company can accept the risk and take no special action. A typical impact analysis assigns a value between 1 and 10 to the risk and another value between 1 and 10 to the impact, with 10 being high risk and high impact. The events that have a high combined score of risk and impact threaten to endanger marketing targets and require contingency </a:t>
            </a:r>
            <a:r>
              <a:rPr lang="en-US" sz="1650" dirty="0" smtClean="0">
                <a:solidFill>
                  <a:schemeClr val="dk1"/>
                </a:solidFill>
                <a:latin typeface="Arial" panose="020B0604020202020204" pitchFamily="34" charset="0"/>
                <a:cs typeface="Arial" panose="020B0604020202020204" pitchFamily="34" charset="0"/>
              </a:rPr>
              <a:t>planning.</a:t>
            </a:r>
            <a:endParaRPr lang="en-US" sz="1650" dirty="0">
              <a:solidFill>
                <a:schemeClr val="dk1"/>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D2.1 </a:t>
            </a:r>
            <a:r>
              <a:rPr lang="en-US" sz="3600" dirty="0"/>
              <a:t>– Contingency planning </a:t>
            </a:r>
          </a:p>
        </p:txBody>
      </p:sp>
    </p:spTree>
    <p:extLst>
      <p:ext uri="{BB962C8B-B14F-4D97-AF65-F5344CB8AC3E}">
        <p14:creationId xmlns:p14="http://schemas.microsoft.com/office/powerpoint/2010/main" val="1683656488"/>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576901373"/>
              </p:ext>
            </p:extLst>
          </p:nvPr>
        </p:nvGraphicFramePr>
        <p:xfrm>
          <a:off x="7164288" y="1052736"/>
          <a:ext cx="1656184" cy="5616624"/>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56584">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happened at VW with the emissions scandal.</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What happened at Tesco’s with their faked accounts scandal.</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would a school policy change if there was a security incident.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rarely change even when the economy is bad.</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happens when marketing goes very wrong. Look at the Ford Edsel.</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63426" y="1079401"/>
            <a:ext cx="6907923" cy="6001643"/>
          </a:xfrm>
          <a:prstGeom prst="rect">
            <a:avLst/>
          </a:prstGeom>
        </p:spPr>
        <p:txBody>
          <a:bodyPr wrap="square">
            <a:spAutoFit/>
          </a:bodyPr>
          <a:lstStyle/>
          <a:p>
            <a:pPr>
              <a:buClr>
                <a:srgbClr val="C00000"/>
              </a:buClr>
            </a:pPr>
            <a:r>
              <a:rPr lang="en-US" sz="1600" b="1" dirty="0" smtClean="0">
                <a:solidFill>
                  <a:srgbClr val="DE0000"/>
                </a:solidFill>
                <a:latin typeface="Arial" panose="020B0604020202020204" pitchFamily="34" charset="0"/>
                <a:cs typeface="Arial" panose="020B0604020202020204" pitchFamily="34" charset="0"/>
              </a:rPr>
              <a:t>Risk Management </a:t>
            </a:r>
            <a:r>
              <a:rPr lang="en-US" sz="1600" dirty="0" smtClean="0">
                <a:solidFill>
                  <a:schemeClr val="dk1"/>
                </a:solidFill>
                <a:latin typeface="Arial" panose="020B0604020202020204" pitchFamily="34" charset="0"/>
                <a:cs typeface="Arial" panose="020B0604020202020204" pitchFamily="34" charset="0"/>
              </a:rPr>
              <a:t>- </a:t>
            </a:r>
            <a:endParaRPr lang="en-US" sz="1600" dirty="0">
              <a:solidFill>
                <a:schemeClr val="dk1"/>
              </a:solidFill>
              <a:latin typeface="Arial" panose="020B0604020202020204" pitchFamily="34" charset="0"/>
              <a:cs typeface="Arial" panose="020B0604020202020204" pitchFamily="34" charset="0"/>
            </a:endParaRPr>
          </a:p>
          <a:p>
            <a:pPr marL="342900" indent="-342900">
              <a:buClr>
                <a:srgbClr val="C00000"/>
              </a:buClr>
              <a:buFont typeface="Wingdings 3" panose="05040102010807070707" pitchFamily="18" charset="2"/>
              <a:buChar char=""/>
            </a:pPr>
            <a:r>
              <a:rPr lang="en-US" sz="1600" dirty="0">
                <a:solidFill>
                  <a:schemeClr val="dk1"/>
                </a:solidFill>
                <a:latin typeface="Arial" panose="020B0604020202020204" pitchFamily="34" charset="0"/>
                <a:cs typeface="Arial" panose="020B0604020202020204" pitchFamily="34" charset="0"/>
              </a:rPr>
              <a:t>With the scores for risk and impact in place, companies can </a:t>
            </a:r>
            <a:r>
              <a:rPr lang="en-US" sz="1600" dirty="0" smtClean="0">
                <a:solidFill>
                  <a:schemeClr val="dk1"/>
                </a:solidFill>
                <a:latin typeface="Arial" panose="020B0604020202020204" pitchFamily="34" charset="0"/>
                <a:cs typeface="Arial" panose="020B0604020202020204" pitchFamily="34" charset="0"/>
              </a:rPr>
              <a:t>prioritise </a:t>
            </a:r>
            <a:r>
              <a:rPr lang="en-US" sz="1600" dirty="0">
                <a:solidFill>
                  <a:schemeClr val="dk1"/>
                </a:solidFill>
                <a:latin typeface="Arial" panose="020B0604020202020204" pitchFamily="34" charset="0"/>
                <a:cs typeface="Arial" panose="020B0604020202020204" pitchFamily="34" charset="0"/>
              </a:rPr>
              <a:t>and classify their risks so they can address them in a structured way. High-impact marketing risks can be financial, operational or legal. Financial risks include not being able to obtain required financing, an unforeseen increase in costs or a loss of expected sales. Operating risks reduce your ability to provide the expected volume of products or services. Legal risks include product liability and intellectual property questions</a:t>
            </a:r>
            <a:r>
              <a:rPr lang="en-US" sz="1600" dirty="0" smtClean="0">
                <a:solidFill>
                  <a:schemeClr val="dk1"/>
                </a:solidFill>
                <a:latin typeface="Arial" panose="020B0604020202020204" pitchFamily="34" charset="0"/>
                <a:cs typeface="Arial" panose="020B0604020202020204" pitchFamily="34" charset="0"/>
              </a:rPr>
              <a:t>.</a:t>
            </a:r>
            <a:endParaRPr lang="en-US" sz="1600" dirty="0">
              <a:solidFill>
                <a:schemeClr val="dk1"/>
              </a:solidFill>
              <a:latin typeface="Arial" panose="020B0604020202020204" pitchFamily="34" charset="0"/>
              <a:cs typeface="Arial" panose="020B0604020202020204" pitchFamily="34" charset="0"/>
            </a:endParaRPr>
          </a:p>
          <a:p>
            <a:pPr>
              <a:buClr>
                <a:srgbClr val="C00000"/>
              </a:buClr>
            </a:pPr>
            <a:r>
              <a:rPr lang="en-US" sz="1600" b="1" dirty="0">
                <a:solidFill>
                  <a:srgbClr val="DE0000"/>
                </a:solidFill>
                <a:latin typeface="Arial" panose="020B0604020202020204" pitchFamily="34" charset="0"/>
                <a:cs typeface="Arial" panose="020B0604020202020204" pitchFamily="34" charset="0"/>
              </a:rPr>
              <a:t>Planning</a:t>
            </a:r>
          </a:p>
          <a:p>
            <a:pPr marL="342900" indent="-342900">
              <a:buClr>
                <a:srgbClr val="C00000"/>
              </a:buClr>
              <a:buFont typeface="Wingdings 3" panose="05040102010807070707" pitchFamily="18" charset="2"/>
              <a:buChar char=""/>
            </a:pPr>
            <a:r>
              <a:rPr lang="en-US" sz="1600" dirty="0">
                <a:solidFill>
                  <a:schemeClr val="dk1"/>
                </a:solidFill>
                <a:latin typeface="Arial" panose="020B0604020202020204" pitchFamily="34" charset="0"/>
                <a:cs typeface="Arial" panose="020B0604020202020204" pitchFamily="34" charset="0"/>
              </a:rPr>
              <a:t>Contingency planning puts in place measures to address the identified risks in marketing a product or service. Companies plan for financial risks by budgeting for contingency funds. They reduce the risks of not meeting marketing targets in production by developing disaster recovery plans and ensuring availability of trained employees with succession plans. They reduce legal risks by instituting quality control and assigning clear organizational responsibilities. They may avoid risks that are too high by not engaging in the activity that carries the risk, and they may accept risks with low probability and low impact.</a:t>
            </a:r>
            <a:endParaRPr lang="en-US" sz="1600" dirty="0" smtClean="0">
              <a:solidFill>
                <a:srgbClr val="FF0000"/>
              </a:solidFill>
            </a:endParaRPr>
          </a:p>
          <a:p>
            <a:pPr>
              <a:buClr>
                <a:srgbClr val="C00000"/>
              </a:buClr>
            </a:pPr>
            <a:r>
              <a:rPr lang="en-US" sz="1600" b="1" dirty="0" smtClean="0">
                <a:solidFill>
                  <a:srgbClr val="FF0000"/>
                </a:solidFill>
              </a:rPr>
              <a:t>D2.1 – Task 04 </a:t>
            </a:r>
            <a:r>
              <a:rPr lang="en-US" sz="1600" dirty="0" smtClean="0">
                <a:solidFill>
                  <a:srgbClr val="FF0000"/>
                </a:solidFill>
              </a:rPr>
              <a:t>– </a:t>
            </a:r>
            <a:r>
              <a:rPr lang="en-US" sz="1600" dirty="0" smtClean="0">
                <a:solidFill>
                  <a:srgbClr val="DE0000"/>
                </a:solidFill>
                <a:latin typeface="Arial" panose="020B0604020202020204" pitchFamily="34" charset="0"/>
                <a:cs typeface="Arial" panose="020B0604020202020204" pitchFamily="34" charset="0"/>
              </a:rPr>
              <a:t>Write a report for James that describes and evaluates </a:t>
            </a:r>
            <a:r>
              <a:rPr lang="en-US" sz="1600" dirty="0">
                <a:solidFill>
                  <a:srgbClr val="DE0000"/>
                </a:solidFill>
                <a:latin typeface="Arial" panose="020B0604020202020204" pitchFamily="34" charset="0"/>
                <a:cs typeface="Arial" panose="020B0604020202020204" pitchFamily="34" charset="0"/>
              </a:rPr>
              <a:t>how a specific business has </a:t>
            </a:r>
            <a:r>
              <a:rPr lang="en-US" sz="1600" dirty="0" smtClean="0">
                <a:solidFill>
                  <a:srgbClr val="DE0000"/>
                </a:solidFill>
                <a:latin typeface="Arial" panose="020B0604020202020204" pitchFamily="34" charset="0"/>
                <a:cs typeface="Arial" panose="020B0604020202020204" pitchFamily="34" charset="0"/>
              </a:rPr>
              <a:t>or might react </a:t>
            </a:r>
            <a:r>
              <a:rPr lang="en-US" sz="1600" dirty="0">
                <a:solidFill>
                  <a:srgbClr val="DE0000"/>
                </a:solidFill>
                <a:latin typeface="Arial" panose="020B0604020202020204" pitchFamily="34" charset="0"/>
                <a:cs typeface="Arial" panose="020B0604020202020204" pitchFamily="34" charset="0"/>
              </a:rPr>
              <a:t>to changes in the factors influencing its marketing </a:t>
            </a:r>
            <a:r>
              <a:rPr lang="en-US" sz="1600" dirty="0" smtClean="0">
                <a:solidFill>
                  <a:srgbClr val="DE0000"/>
                </a:solidFill>
                <a:latin typeface="Arial" panose="020B0604020202020204" pitchFamily="34" charset="0"/>
                <a:cs typeface="Arial" panose="020B0604020202020204" pitchFamily="34" charset="0"/>
              </a:rPr>
              <a:t>strategy</a:t>
            </a:r>
            <a:r>
              <a:rPr lang="en-US" sz="1600" dirty="0">
                <a:solidFill>
                  <a:srgbClr val="DE0000"/>
                </a:solidFill>
              </a:rPr>
              <a:t> deal </a:t>
            </a:r>
            <a:r>
              <a:rPr lang="en-US" sz="1600" dirty="0" smtClean="0">
                <a:solidFill>
                  <a:srgbClr val="DE0000"/>
                </a:solidFill>
              </a:rPr>
              <a:t>to include contingency planning against unlikely </a:t>
            </a:r>
            <a:r>
              <a:rPr lang="en-US" sz="1600" dirty="0">
                <a:solidFill>
                  <a:srgbClr val="DE0000"/>
                </a:solidFill>
              </a:rPr>
              <a:t>events or </a:t>
            </a:r>
            <a:r>
              <a:rPr lang="en-US" sz="1600" dirty="0" smtClean="0">
                <a:solidFill>
                  <a:srgbClr val="DE0000"/>
                </a:solidFill>
              </a:rPr>
              <a:t>changes.</a:t>
            </a:r>
            <a:endParaRPr lang="en-US" sz="1600" dirty="0">
              <a:solidFill>
                <a:srgbClr val="DE0000"/>
              </a:solidFill>
              <a:latin typeface="Arial" panose="020B0604020202020204" pitchFamily="34" charset="0"/>
              <a:cs typeface="Arial" panose="020B0604020202020204" pitchFamily="34" charset="0"/>
            </a:endParaRPr>
          </a:p>
          <a:p>
            <a:pPr marL="342900" indent="-342900">
              <a:buClr>
                <a:srgbClr val="C00000"/>
              </a:buClr>
              <a:buFont typeface="Wingdings 3" panose="05040102010807070707" pitchFamily="18" charset="2"/>
              <a:buChar char=""/>
            </a:pPr>
            <a:endParaRPr lang="en-US" sz="1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600" dirty="0"/>
              <a:t>D2.1 – Contingency planning </a:t>
            </a:r>
            <a:endParaRPr lang="en-US" sz="3200" dirty="0"/>
          </a:p>
        </p:txBody>
      </p:sp>
    </p:spTree>
    <p:extLst>
      <p:ext uri="{BB962C8B-B14F-4D97-AF65-F5344CB8AC3E}">
        <p14:creationId xmlns:p14="http://schemas.microsoft.com/office/powerpoint/2010/main" val="1907387981"/>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LO2 - Assessment Criteria</a:t>
            </a:r>
            <a:endParaRPr lang="en-GB" sz="3900" b="1" dirty="0" smtClean="0"/>
          </a:p>
        </p:txBody>
      </p:sp>
      <p:sp>
        <p:nvSpPr>
          <p:cNvPr id="2" name="Rectangle 1"/>
          <p:cNvSpPr/>
          <p:nvPr/>
        </p:nvSpPr>
        <p:spPr>
          <a:xfrm>
            <a:off x="251520" y="1052736"/>
            <a:ext cx="8568952" cy="5262979"/>
          </a:xfrm>
          <a:prstGeom prst="rect">
            <a:avLst/>
          </a:prstGeom>
        </p:spPr>
        <p:txBody>
          <a:bodyPr wrap="square">
            <a:spAutoFit/>
          </a:bodyPr>
          <a:lstStyle/>
          <a:p>
            <a:pPr>
              <a:buClr>
                <a:srgbClr val="C00000"/>
              </a:buClr>
            </a:pPr>
            <a:r>
              <a:rPr lang="en-US" sz="2400" b="1" dirty="0">
                <a:solidFill>
                  <a:srgbClr val="FF0000"/>
                </a:solidFill>
                <a:latin typeface="Arial" panose="020B0604020202020204" pitchFamily="34" charset="0"/>
                <a:cs typeface="Arial" panose="020B0604020202020204" pitchFamily="34" charset="0"/>
              </a:rPr>
              <a:t>P5.1 – Task 01 – </a:t>
            </a:r>
            <a:r>
              <a:rPr lang="en-US" sz="2400" dirty="0">
                <a:solidFill>
                  <a:srgbClr val="FF0000"/>
                </a:solidFill>
                <a:latin typeface="Arial" panose="020B0604020202020204" pitchFamily="34" charset="0"/>
                <a:cs typeface="Arial" panose="020B0604020202020204" pitchFamily="34" charset="0"/>
              </a:rPr>
              <a:t>Describe the different factors that can affect the Marketing Strategies adopted by companies with examples of beneficial and problematic campaigns.</a:t>
            </a:r>
          </a:p>
          <a:p>
            <a:pPr>
              <a:buClr>
                <a:srgbClr val="C00000"/>
              </a:buClr>
            </a:pPr>
            <a:r>
              <a:rPr lang="en-US" sz="2400" b="1" dirty="0">
                <a:solidFill>
                  <a:srgbClr val="FF0000"/>
                </a:solidFill>
                <a:latin typeface="Arial" panose="020B0604020202020204" pitchFamily="34" charset="0"/>
                <a:cs typeface="Arial" panose="020B0604020202020204" pitchFamily="34" charset="0"/>
              </a:rPr>
              <a:t>P5.1 – Task 02 - </a:t>
            </a:r>
            <a:r>
              <a:rPr lang="en-US" sz="2400" dirty="0">
                <a:solidFill>
                  <a:srgbClr val="FF0000"/>
                </a:solidFill>
                <a:latin typeface="Arial" panose="020B0604020202020204" pitchFamily="34" charset="0"/>
                <a:cs typeface="Arial" panose="020B0604020202020204" pitchFamily="34" charset="0"/>
              </a:rPr>
              <a:t>Explain how these factors could influence the marketing strategy of a specific business in a positive and negative manner.</a:t>
            </a:r>
            <a:endParaRPr lang="en-US" sz="2400" dirty="0">
              <a:solidFill>
                <a:srgbClr val="FF0000"/>
              </a:solidFill>
            </a:endParaRPr>
          </a:p>
          <a:p>
            <a:pPr>
              <a:buClr>
                <a:srgbClr val="C00000"/>
              </a:buClr>
            </a:pPr>
            <a:r>
              <a:rPr lang="en-US" sz="2400" b="1" dirty="0" smtClean="0">
                <a:solidFill>
                  <a:srgbClr val="FF0000"/>
                </a:solidFill>
                <a:latin typeface="Arial" panose="020B0604020202020204" pitchFamily="34" charset="0"/>
                <a:cs typeface="Arial" panose="020B0604020202020204" pitchFamily="34" charset="0"/>
              </a:rPr>
              <a:t>M3.1 </a:t>
            </a:r>
            <a:r>
              <a:rPr lang="en-US" sz="2400" b="1" dirty="0">
                <a:solidFill>
                  <a:srgbClr val="FF0000"/>
                </a:solidFill>
                <a:latin typeface="Arial" panose="020B0604020202020204" pitchFamily="34" charset="0"/>
                <a:cs typeface="Arial" panose="020B0604020202020204" pitchFamily="34" charset="0"/>
              </a:rPr>
              <a:t>– Task 03 - </a:t>
            </a:r>
            <a:r>
              <a:rPr lang="en-US" sz="2400" dirty="0">
                <a:solidFill>
                  <a:srgbClr val="FF0000"/>
                </a:solidFill>
                <a:latin typeface="Arial" panose="020B0604020202020204" pitchFamily="34" charset="0"/>
                <a:cs typeface="Arial" panose="020B0604020202020204" pitchFamily="34" charset="0"/>
              </a:rPr>
              <a:t>Describe the impact of unforeseen changes and unexpected events on the marketing strategy of a specific business.</a:t>
            </a:r>
          </a:p>
          <a:p>
            <a:pPr>
              <a:buClr>
                <a:srgbClr val="C00000"/>
              </a:buClr>
            </a:pPr>
            <a:r>
              <a:rPr lang="en-US" sz="2400" b="1" dirty="0" smtClean="0">
                <a:solidFill>
                  <a:srgbClr val="FF0000"/>
                </a:solidFill>
              </a:rPr>
              <a:t>D2.1 </a:t>
            </a:r>
            <a:r>
              <a:rPr lang="en-US" sz="2400" b="1" dirty="0">
                <a:solidFill>
                  <a:srgbClr val="FF0000"/>
                </a:solidFill>
              </a:rPr>
              <a:t>– Task </a:t>
            </a:r>
            <a:r>
              <a:rPr lang="en-US" sz="2400" b="1" dirty="0" smtClean="0">
                <a:solidFill>
                  <a:srgbClr val="FF0000"/>
                </a:solidFill>
              </a:rPr>
              <a:t>04 </a:t>
            </a:r>
            <a:r>
              <a:rPr lang="en-US" sz="2400" dirty="0">
                <a:solidFill>
                  <a:srgbClr val="FF0000"/>
                </a:solidFill>
              </a:rPr>
              <a:t>– </a:t>
            </a:r>
            <a:r>
              <a:rPr lang="en-US" sz="2400" dirty="0">
                <a:solidFill>
                  <a:srgbClr val="DE0000"/>
                </a:solidFill>
                <a:latin typeface="Arial" panose="020B0604020202020204" pitchFamily="34" charset="0"/>
                <a:cs typeface="Arial" panose="020B0604020202020204" pitchFamily="34" charset="0"/>
              </a:rPr>
              <a:t>Write a report for James that describes and evaluates how a specific business has or might react to changes in the factors influencing its marketing strategy</a:t>
            </a:r>
            <a:r>
              <a:rPr lang="en-US" sz="2400" dirty="0">
                <a:solidFill>
                  <a:srgbClr val="DE0000"/>
                </a:solidFill>
              </a:rPr>
              <a:t> deal to include contingency planning against unlikely events or changes.</a:t>
            </a:r>
            <a:endParaRPr lang="en-US" sz="2400" dirty="0">
              <a:solidFill>
                <a:srgbClr val="DE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7469142"/>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1311593795"/>
              </p:ext>
            </p:extLst>
          </p:nvPr>
        </p:nvGraphicFramePr>
        <p:xfrm>
          <a:off x="251520" y="1052736"/>
          <a:ext cx="8580620" cy="5593080"/>
        </p:xfrm>
        <a:graphic>
          <a:graphicData uri="http://schemas.openxmlformats.org/drawingml/2006/table">
            <a:tbl>
              <a:tblPr firstRow="1" bandRow="1">
                <a:tableStyleId>{5C22544A-7EE6-4342-B048-85BDC9FD1C3A}</a:tableStyleId>
              </a:tblPr>
              <a:tblGrid>
                <a:gridCol w="1728192"/>
                <a:gridCol w="2736304"/>
                <a:gridCol w="2016224"/>
                <a:gridCol w="2099900"/>
              </a:tblGrid>
              <a:tr h="202312">
                <a:tc>
                  <a:txBody>
                    <a:bodyPr/>
                    <a:lstStyle/>
                    <a:p>
                      <a:pPr algn="ctr"/>
                      <a:r>
                        <a:rPr lang="en-US" sz="1100" dirty="0" smtClean="0">
                          <a:latin typeface="Arial" panose="020B0604020202020204" pitchFamily="34" charset="0"/>
                          <a:cs typeface="Arial" panose="020B0604020202020204" pitchFamily="34" charset="0"/>
                        </a:rPr>
                        <a:t>LO</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Pass</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Merit</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Distinction</a:t>
                      </a:r>
                      <a:endParaRPr lang="en-GB" sz="1100" dirty="0">
                        <a:latin typeface="Arial" panose="020B0604020202020204" pitchFamily="34" charset="0"/>
                        <a:cs typeface="Arial" panose="020B0604020202020204" pitchFamily="34" charset="0"/>
                      </a:endParaRPr>
                    </a:p>
                  </a:txBody>
                  <a:tcPr/>
                </a:tc>
              </a:tr>
              <a:tr h="133573">
                <a:tc rowSpan="4">
                  <a:txBody>
                    <a:bodyPr/>
                    <a:lstStyle/>
                    <a:p>
                      <a:r>
                        <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rPr>
                        <a:t>LO1 - Understand the purpose of marketing strategies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P1 - Identify SMART marketing objectives for a specific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13357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P2 - Identify a market segment for a specific business when planning a marketing strategy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M1 - Explain the importance to a specific business of market segmentation in planning a marketing strategy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D1 - Compare two businesses with contrasting marketing strategies and evaluate the impact of the strategy on each business</a:t>
                      </a:r>
                    </a:p>
                  </a:txBody>
                  <a:tcPr/>
                </a:tc>
              </a:tr>
              <a:tr h="13357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P3 - Describe marketing strategies a specific business may consider</a:t>
                      </a: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M2 - Analyse the marketing approach taken and the marketing strategy created by a specific business to market a product</a:t>
                      </a:r>
                    </a:p>
                  </a:txBody>
                  <a:tcPr/>
                </a:tc>
                <a:tc>
                  <a:txBody>
                    <a:bodyPr/>
                    <a:lstStyle/>
                    <a:p>
                      <a:endPar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133573">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P4 - Explain the approaches to marketing a specific business could take</a:t>
                      </a:r>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6526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rPr>
                        <a:t>LO2 - Understand factors influencing marketing strategies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P5 - Explain the factors influencing the marketing strategy of a specific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M3 - Describe the impact of unforeseen changes and unexpected events on the marketing strategy of a specific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D2 - Evaluate how a specific business has reacted to changes in the factors influencing its marketing strategy</a:t>
                      </a:r>
                    </a:p>
                  </a:txBody>
                  <a:tcPr/>
                </a:tc>
              </a:tr>
              <a:tr h="3728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rPr>
                        <a:t>LO</a:t>
                      </a:r>
                      <a:r>
                        <a:rPr kumimoji="0" lang="en-GB" sz="1100" b="1" i="0" u="none" strike="noStrike" kern="1200" baseline="0" dirty="0" smtClean="0">
                          <a:solidFill>
                            <a:schemeClr val="dk1"/>
                          </a:solidFill>
                          <a:latin typeface="Arial" panose="020B0604020202020204" pitchFamily="34" charset="0"/>
                          <a:ea typeface="+mn-ea"/>
                          <a:cs typeface="Arial" panose="020B0604020202020204" pitchFamily="34" charset="0"/>
                        </a:rPr>
                        <a:t>3 - Understand digital marketing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P6 - Explain why a specific business may consider developing a digital marketing strategy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3335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rPr>
                        <a:t>LO4 - Know what benefits branding can generate for businesses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P7 - For a specific business, describe what they have done to create brand recognition and unique selling points, and to represent their beliefs and values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4161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rPr>
                        <a:t>LO5 - Be able to use business tools to propose marketing strategies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P8 - Propose a marketing strategy for a specific business using business tools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M4: Assess the business tools used in a marketing strategy proposal and explain how effective they were</a:t>
                      </a:r>
                    </a:p>
                  </a:txBody>
                  <a:tcPr/>
                </a:tc>
                <a:tc>
                  <a:txBody>
                    <a:bodyPr/>
                    <a:lstStyle/>
                    <a:p>
                      <a:endParaRPr kumimoji="0" lang="en-GB" sz="11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58853823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8568952" cy="5724644"/>
          </a:xfrm>
          <a:prstGeom prst="rect">
            <a:avLst/>
          </a:prstGeom>
        </p:spPr>
        <p:txBody>
          <a:bodyPr wrap="square">
            <a:spAutoFit/>
          </a:bodyPr>
          <a:lstStyle/>
          <a:p>
            <a:pPr>
              <a:spcAft>
                <a:spcPts val="600"/>
              </a:spcAft>
              <a:buClr>
                <a:schemeClr val="accent6">
                  <a:lumMod val="50000"/>
                </a:schemeClr>
              </a:buClr>
            </a:pPr>
            <a:r>
              <a:rPr lang="en-US" sz="1400" b="1" dirty="0" smtClean="0">
                <a:solidFill>
                  <a:srgbClr val="0070C0"/>
                </a:solidFill>
              </a:rPr>
              <a:t>Scenario - INK</a:t>
            </a:r>
            <a:endParaRPr lang="en-US" sz="1400" b="1" dirty="0">
              <a:solidFill>
                <a:srgbClr val="0070C0"/>
              </a:solidFill>
            </a:endParaRPr>
          </a:p>
          <a:p>
            <a:pPr marL="271463" indent="-271463">
              <a:spcAft>
                <a:spcPts val="600"/>
              </a:spcAft>
              <a:buClr>
                <a:schemeClr val="accent6">
                  <a:lumMod val="50000"/>
                </a:schemeClr>
              </a:buClr>
              <a:buFont typeface="Wingdings 3" panose="05040102010807070707" pitchFamily="18" charset="2"/>
              <a:buChar char=""/>
            </a:pPr>
            <a:r>
              <a:rPr lang="en-US" sz="1400" dirty="0">
                <a:solidFill>
                  <a:srgbClr val="0070C0"/>
                </a:solidFill>
              </a:rPr>
              <a:t>James Wilkinson started his business ‘Ink’ in 2010, which specialises in designing and producing funky stationery and office equipment using recycled materials, with a percentage of all sales going to support a school in Ethiopia.</a:t>
            </a:r>
          </a:p>
          <a:p>
            <a:pPr marL="271463" indent="-271463">
              <a:spcAft>
                <a:spcPts val="600"/>
              </a:spcAft>
              <a:buClr>
                <a:schemeClr val="accent6">
                  <a:lumMod val="50000"/>
                </a:schemeClr>
              </a:buClr>
              <a:buFont typeface="Wingdings 3" panose="05040102010807070707" pitchFamily="18" charset="2"/>
              <a:buChar char=""/>
            </a:pPr>
            <a:r>
              <a:rPr lang="en-US" sz="1400" dirty="0">
                <a:solidFill>
                  <a:srgbClr val="0070C0"/>
                </a:solidFill>
              </a:rPr>
              <a:t>He has built up a customer base over the years with his ‘left handed range’ of stationery. The business has had an effective marketing strategy in the past, as they have always produced products that have been ‘trendy’ and therefore a little different from the traditional stationery and office equipment. All products are environmentally friendly which is important to James.</a:t>
            </a:r>
          </a:p>
          <a:p>
            <a:pPr marL="271463" indent="-271463">
              <a:spcAft>
                <a:spcPts val="600"/>
              </a:spcAft>
              <a:buClr>
                <a:schemeClr val="accent6">
                  <a:lumMod val="50000"/>
                </a:schemeClr>
              </a:buClr>
              <a:buFont typeface="Wingdings 3" panose="05040102010807070707" pitchFamily="18" charset="2"/>
              <a:buChar char=""/>
            </a:pPr>
            <a:r>
              <a:rPr lang="en-US" sz="1400" dirty="0">
                <a:solidFill>
                  <a:srgbClr val="0070C0"/>
                </a:solidFill>
              </a:rPr>
              <a:t>In the early days, Inks products were featured in various magazines which gave the business good initial exposure, but that was several years ago now. New customers were given introductory benefits and access to more offers if custom was generated from direct recommendations. These have now diminished along with the new customers.</a:t>
            </a:r>
          </a:p>
          <a:p>
            <a:pPr marL="271463" indent="-271463">
              <a:spcAft>
                <a:spcPts val="600"/>
              </a:spcAft>
              <a:buClr>
                <a:schemeClr val="accent6">
                  <a:lumMod val="50000"/>
                </a:schemeClr>
              </a:buClr>
              <a:buFont typeface="Wingdings 3" panose="05040102010807070707" pitchFamily="18" charset="2"/>
              <a:buChar char=""/>
            </a:pPr>
            <a:r>
              <a:rPr lang="en-US" sz="1400" dirty="0">
                <a:solidFill>
                  <a:srgbClr val="0070C0"/>
                </a:solidFill>
              </a:rPr>
              <a:t>James has recognised that in order to remain competitive, the business needs to be re-</a:t>
            </a:r>
            <a:r>
              <a:rPr lang="en-US" sz="1400" dirty="0" err="1">
                <a:solidFill>
                  <a:srgbClr val="0070C0"/>
                </a:solidFill>
              </a:rPr>
              <a:t>energised</a:t>
            </a:r>
            <a:r>
              <a:rPr lang="en-US" sz="1400" dirty="0">
                <a:solidFill>
                  <a:srgbClr val="0070C0"/>
                </a:solidFill>
              </a:rPr>
              <a:t> and change its approach in order to move forward. He is aware that their marketing lacks some imagination in all areas from their general daily marketing to its website, and social media presence. They also lack the ability to diversify. Ink need to increase its sales and its market share.</a:t>
            </a:r>
          </a:p>
          <a:p>
            <a:pPr marL="271463" indent="-271463">
              <a:spcAft>
                <a:spcPts val="600"/>
              </a:spcAft>
              <a:buClr>
                <a:schemeClr val="accent6">
                  <a:lumMod val="50000"/>
                </a:schemeClr>
              </a:buClr>
              <a:buFont typeface="Wingdings 3" panose="05040102010807070707" pitchFamily="18" charset="2"/>
              <a:buChar char=""/>
            </a:pPr>
            <a:r>
              <a:rPr lang="en-US" sz="1400" dirty="0">
                <a:solidFill>
                  <a:srgbClr val="0070C0"/>
                </a:solidFill>
              </a:rPr>
              <a:t>James approached you directly with the task of recommending a new marketing strategy for Ink as he is aware that you have been studying marketing as part of your Cambridge Technical in Business course.</a:t>
            </a:r>
          </a:p>
          <a:p>
            <a:pPr marL="271463" indent="-271463">
              <a:spcAft>
                <a:spcPts val="600"/>
              </a:spcAft>
              <a:buClr>
                <a:schemeClr val="accent6">
                  <a:lumMod val="50000"/>
                </a:schemeClr>
              </a:buClr>
              <a:buFont typeface="Wingdings 3" panose="05040102010807070707" pitchFamily="18" charset="2"/>
              <a:buChar char=""/>
            </a:pPr>
            <a:r>
              <a:rPr lang="en-US" sz="1400" dirty="0">
                <a:solidFill>
                  <a:srgbClr val="0070C0"/>
                </a:solidFill>
              </a:rPr>
              <a:t>Whilst meeting with him, you were able to determine that he is open to new design and production methods, diversification, targeting new customers and to other ideas that you may recommend. He did emphasise the importance of continuing to use recycled materials in all his work and to using environmentally friendly production methods as well as the continued support to the school in Ethiopia which he set up.</a:t>
            </a:r>
          </a:p>
        </p:txBody>
      </p:sp>
      <p:sp>
        <p:nvSpPr>
          <p:cNvPr id="11" name="Title 2"/>
          <p:cNvSpPr>
            <a:spLocks noGrp="1"/>
          </p:cNvSpPr>
          <p:nvPr>
            <p:ph type="title"/>
          </p:nvPr>
        </p:nvSpPr>
        <p:spPr>
          <a:xfrm>
            <a:off x="70266" y="72008"/>
            <a:ext cx="8859452" cy="548680"/>
          </a:xfrm>
        </p:spPr>
        <p:txBody>
          <a:bodyPr>
            <a:noAutofit/>
          </a:bodyPr>
          <a:lstStyle/>
          <a:p>
            <a:r>
              <a:rPr lang="en-US" sz="2600" dirty="0" smtClean="0"/>
              <a:t>P1.1 – What Marketing Objectives Typically Cover - Scenario</a:t>
            </a:r>
            <a:endParaRPr lang="en-US" sz="2600" dirty="0"/>
          </a:p>
        </p:txBody>
      </p:sp>
    </p:spTree>
    <p:extLst>
      <p:ext uri="{BB962C8B-B14F-4D97-AF65-F5344CB8AC3E}">
        <p14:creationId xmlns:p14="http://schemas.microsoft.com/office/powerpoint/2010/main" val="2530461677"/>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575514222"/>
              </p:ext>
            </p:extLst>
          </p:nvPr>
        </p:nvGraphicFramePr>
        <p:xfrm>
          <a:off x="7164288" y="1052736"/>
          <a:ext cx="1656184" cy="5616624"/>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56584">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happened at VW with the emissions scandal.</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What happened at Tesco’s with their faked accounts scandal.</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would a school policy change if there was a security incident.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rarely change even when the economy is bad.</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happens when marketing goes very wrong. Look at the Ford Edsel.</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63426" y="1079401"/>
            <a:ext cx="6907923" cy="5586145"/>
          </a:xfrm>
          <a:prstGeom prst="rect">
            <a:avLst/>
          </a:prstGeom>
        </p:spPr>
        <p:txBody>
          <a:bodyPr wrap="square">
            <a:spAutoFit/>
          </a:bodyPr>
          <a:lstStyle/>
          <a:p>
            <a:pPr marL="342900" indent="-342900">
              <a:buClr>
                <a:srgbClr val="C00000"/>
              </a:buClr>
              <a:buFont typeface="Wingdings 3" panose="05040102010807070707" pitchFamily="18" charset="2"/>
              <a:buChar char=""/>
            </a:pPr>
            <a:r>
              <a:rPr lang="en-US" sz="1700" dirty="0"/>
              <a:t>While marketing strategy varies widely according to the level of growth and number of competitors in the given market, influences on strategy for smaller businesses generally fall into internal and external categories. </a:t>
            </a:r>
            <a:endParaRPr lang="en-US" sz="1700" dirty="0" smtClean="0"/>
          </a:p>
          <a:p>
            <a:pPr marL="342900" indent="-342900">
              <a:buClr>
                <a:srgbClr val="C00000"/>
              </a:buClr>
              <a:buFont typeface="Wingdings 3" panose="05040102010807070707" pitchFamily="18" charset="2"/>
              <a:buChar char=""/>
            </a:pPr>
            <a:r>
              <a:rPr lang="en-US" sz="1700" b="1" dirty="0" smtClean="0"/>
              <a:t>Internal </a:t>
            </a:r>
            <a:r>
              <a:rPr lang="en-US" sz="1700" b="1" dirty="0"/>
              <a:t>influences</a:t>
            </a:r>
            <a:r>
              <a:rPr lang="en-US" sz="1700" dirty="0"/>
              <a:t> -- sometimes called the internal environment -- include price, human resources and firm culture. </a:t>
            </a:r>
            <a:r>
              <a:rPr lang="en-US" sz="1700" b="1" dirty="0"/>
              <a:t>External influences</a:t>
            </a:r>
            <a:r>
              <a:rPr lang="en-US" sz="1700" dirty="0"/>
              <a:t>, or the external environment, include technology, competitors and the economy. Small businesses tend to have more control over internal influences than external </a:t>
            </a:r>
            <a:r>
              <a:rPr lang="en-US" sz="1700" dirty="0" smtClean="0"/>
              <a:t>ones.</a:t>
            </a:r>
          </a:p>
          <a:p>
            <a:pPr marL="342900" indent="-342900">
              <a:buClr>
                <a:srgbClr val="C00000"/>
              </a:buClr>
              <a:buFont typeface="Wingdings 3" panose="05040102010807070707" pitchFamily="18" charset="2"/>
              <a:buChar char=""/>
            </a:pPr>
            <a:r>
              <a:rPr lang="en-US" sz="1700" dirty="0" smtClean="0"/>
              <a:t>External </a:t>
            </a:r>
            <a:r>
              <a:rPr lang="en-US" sz="1700" dirty="0"/>
              <a:t>influences are sometimes so powerful </a:t>
            </a:r>
            <a:r>
              <a:rPr lang="en-US" sz="1700" dirty="0" smtClean="0"/>
              <a:t>e.g., </a:t>
            </a:r>
            <a:r>
              <a:rPr lang="en-US" sz="1700" dirty="0"/>
              <a:t>if the economy slips into a depression and consumer spending </a:t>
            </a:r>
            <a:r>
              <a:rPr lang="en-US" sz="1700" dirty="0" smtClean="0"/>
              <a:t>plummets, </a:t>
            </a:r>
            <a:r>
              <a:rPr lang="en-US" sz="1700" dirty="0"/>
              <a:t>that the original marketing strategy becomes untenable and must be completely </a:t>
            </a:r>
            <a:r>
              <a:rPr lang="en-US" sz="1700" dirty="0" smtClean="0"/>
              <a:t>revised. The bigger and longer the campaign, the more that can go wrong, which is why large companies use PEST, PESTLE, and other management tools to try to pre-empt problems.</a:t>
            </a:r>
            <a:endParaRPr lang="en-US" sz="1700" dirty="0"/>
          </a:p>
          <a:p>
            <a:pPr marL="342900" indent="-342900">
              <a:buClr>
                <a:srgbClr val="C00000"/>
              </a:buClr>
              <a:buFont typeface="Wingdings 3" panose="05040102010807070707" pitchFamily="18" charset="2"/>
              <a:buChar char=""/>
            </a:pPr>
            <a:r>
              <a:rPr lang="en-US" sz="1700" dirty="0" smtClean="0"/>
              <a:t>Look at your school for example, has anything gone wrong in the last ten years that might have affected the way the public sees it. It would be very rare for the answer to be no.</a:t>
            </a:r>
          </a:p>
          <a:p>
            <a:pPr marL="342900" indent="-342900">
              <a:buClr>
                <a:srgbClr val="C00000"/>
              </a:buClr>
              <a:buFont typeface="Wingdings 3" panose="05040102010807070707" pitchFamily="18" charset="2"/>
              <a:buChar char=""/>
            </a:pPr>
            <a:r>
              <a:rPr lang="en-US" sz="1700" dirty="0" smtClean="0"/>
              <a:t>In this section we will deal with a few of the main influences that affect how a marketing campaign of a company can be affected. </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P5.1 – </a:t>
            </a:r>
            <a:r>
              <a:rPr lang="en-US" sz="3200" dirty="0"/>
              <a:t>Factors </a:t>
            </a:r>
            <a:r>
              <a:rPr lang="en-US" sz="3200" dirty="0" smtClean="0"/>
              <a:t>Influencing Marketing Strategies</a:t>
            </a:r>
            <a:endParaRPr lang="en-US" sz="2800" dirty="0"/>
          </a:p>
        </p:txBody>
      </p:sp>
    </p:spTree>
    <p:extLst>
      <p:ext uri="{BB962C8B-B14F-4D97-AF65-F5344CB8AC3E}">
        <p14:creationId xmlns:p14="http://schemas.microsoft.com/office/powerpoint/2010/main" val="2660711792"/>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56944</TotalTime>
  <Words>3787</Words>
  <Application>Microsoft Office PowerPoint</Application>
  <PresentationFormat>On-screen Show (4:3)</PresentationFormat>
  <Paragraphs>280</Paragraphs>
  <Slides>17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01 – Learning Outcome (LO) Weightings</vt:lpstr>
      <vt:lpstr>Assessment Criteria</vt:lpstr>
      <vt:lpstr>P1.1 – What Marketing Objectives Typically Cover - Scenario</vt:lpstr>
      <vt:lpstr>P5.1 – Factors Influencing Marketing Strategies</vt:lpstr>
      <vt:lpstr>P5.1 – Factors Influencing Marketing Strategies</vt:lpstr>
      <vt:lpstr>P5.1 – Factors Influencing Marketing Strategies</vt:lpstr>
      <vt:lpstr>P5.1 – Factors Influencing Marketing Strategies</vt:lpstr>
      <vt:lpstr>P5.1 – Factors Influencing Marketing Strategies</vt:lpstr>
      <vt:lpstr>M3.1 – Ability to React to Unforeseen Changes </vt:lpstr>
      <vt:lpstr>D2.1 – Contingency planning </vt:lpstr>
      <vt:lpstr>D2.1 – Contingency planning </vt:lpstr>
      <vt:lpstr>LO2 -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LO2 - Understand Factors Influencing Strategies</dc:title>
  <dc:subject>eBusiness</dc:subject>
  <dc:creator>Enderoth</dc:creator>
  <cp:lastModifiedBy>Stephen Rafferty</cp:lastModifiedBy>
  <cp:revision>1746</cp:revision>
  <cp:lastPrinted>2014-01-22T18:25:48Z</cp:lastPrinted>
  <dcterms:created xsi:type="dcterms:W3CDTF">2008-03-12T11:01:44Z</dcterms:created>
  <dcterms:modified xsi:type="dcterms:W3CDTF">2017-07-25T19:43:07Z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